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80" r:id="rId4"/>
    <p:sldId id="259" r:id="rId5"/>
    <p:sldId id="260" r:id="rId6"/>
    <p:sldId id="261" r:id="rId7"/>
    <p:sldId id="262" r:id="rId8"/>
    <p:sldId id="275" r:id="rId9"/>
    <p:sldId id="264" r:id="rId10"/>
    <p:sldId id="276" r:id="rId11"/>
    <p:sldId id="268" r:id="rId12"/>
    <p:sldId id="283" r:id="rId13"/>
    <p:sldId id="284" r:id="rId14"/>
    <p:sldId id="285" r:id="rId15"/>
    <p:sldId id="269" r:id="rId16"/>
    <p:sldId id="281" r:id="rId17"/>
    <p:sldId id="282" r:id="rId18"/>
    <p:sldId id="266" r:id="rId19"/>
    <p:sldId id="270" r:id="rId20"/>
    <p:sldId id="271" r:id="rId21"/>
    <p:sldId id="287" r:id="rId22"/>
    <p:sldId id="288" r:id="rId23"/>
    <p:sldId id="289" r:id="rId24"/>
    <p:sldId id="26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1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750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14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031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84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50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6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9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9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4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1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9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2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7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4400" b="1" dirty="0" smtClean="0"/>
              <a:t>Върху един кинетичен модел на автоимунни заболявания</a:t>
            </a:r>
            <a:endParaRPr lang="en-US" sz="4400" dirty="0"/>
          </a:p>
        </p:txBody>
      </p:sp>
      <p:sp>
        <p:nvSpPr>
          <p:cNvPr id="4" name="Text Box 1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506538" y="4597400"/>
            <a:ext cx="7767637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g-BG" altLang="bg-BG" sz="1600" b="1" i="1" dirty="0" smtClean="0">
                <a:solidFill>
                  <a:srgbClr val="10678C"/>
                </a:solidFill>
                <a:latin typeface="Verdana" panose="020B0604030504040204" pitchFamily="34" charset="0"/>
              </a:rPr>
              <a:t>Ивета Николова</a:t>
            </a:r>
            <a:endParaRPr lang="en-US" altLang="bg-BG" sz="1600" b="1" i="1" dirty="0" smtClean="0">
              <a:solidFill>
                <a:srgbClr val="10678C"/>
              </a:solidFill>
              <a:latin typeface="Verdana" panose="020B0604030504040204" pitchFamily="34" charset="0"/>
            </a:endParaRPr>
          </a:p>
          <a:p>
            <a:pPr algn="r" eaLnBrk="1" hangingPunct="1"/>
            <a:r>
              <a:rPr lang="bg-BG" altLang="bg-BG" sz="1600" b="1" i="1" dirty="0" smtClean="0">
                <a:solidFill>
                  <a:srgbClr val="10678C"/>
                </a:solidFill>
                <a:latin typeface="Verdana" panose="020B0604030504040204" pitchFamily="34" charset="0"/>
              </a:rPr>
              <a:t>ФМИ</a:t>
            </a:r>
            <a:r>
              <a:rPr lang="pl-PL" altLang="bg-BG" sz="1600" b="1" i="1" dirty="0" smtClean="0">
                <a:solidFill>
                  <a:srgbClr val="10678C"/>
                </a:solidFill>
                <a:latin typeface="Verdana" panose="020B0604030504040204" pitchFamily="34" charset="0"/>
              </a:rPr>
              <a:t> - </a:t>
            </a:r>
            <a:r>
              <a:rPr lang="en-US" altLang="bg-BG" sz="1600" b="1" i="1" dirty="0" smtClean="0">
                <a:solidFill>
                  <a:srgbClr val="10678C"/>
                </a:solidFill>
                <a:latin typeface="Verdana" panose="020B0604030504040204" pitchFamily="34" charset="0"/>
              </a:rPr>
              <a:t>2017</a:t>
            </a:r>
            <a:r>
              <a:rPr lang="pl-PL" altLang="bg-BG" sz="1600" b="1" i="1" dirty="0" smtClean="0">
                <a:solidFill>
                  <a:srgbClr val="10678C"/>
                </a:solidFill>
                <a:latin typeface="Verdana" panose="020B0604030504040204" pitchFamily="34" charset="0"/>
              </a:rPr>
              <a:t> </a:t>
            </a:r>
            <a:endParaRPr lang="en-US" altLang="bg-BG" sz="1600" b="1" i="1" dirty="0">
              <a:solidFill>
                <a:srgbClr val="10678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заболяване - Активност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/>
            </a:r>
            <a:b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Разглеждат се взаимодействия между три популации: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клетки-мишени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увредени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D,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 имунни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I.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Имунните клетки могат да увреждат/унищожават клетките-мишени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Предполагаме, че по-активните имунни клетки разрушават повече клетки-мишени – това разглеждане на свойството „активност“  превръща съответното еволюционно уравнение от Обикновено диференциално у-е (ОДУ) в 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частно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интегро-диференциално 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у-е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(Ч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ДУ), а самия модел – в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кинетичен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(за 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о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простяване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в този модел активност е въведена само за имунните клетки)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Предполага се, че увредените/разрушените клетки стимулират производството на нови имунни клетки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заболяване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</p:spPr>
            <p:txBody>
              <a:bodyPr>
                <a:normAutofit/>
              </a:bodyPr>
              <a:lstStyle/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Предлаганият модел е следната система уравнения за концентрациите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на клетките-мишени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увредените клетки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D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и за плътността на разпределение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b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на имунните клетки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I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с активност 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u: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sSub>
                          <m:sSubPr>
                            <m:ctrlPr>
                              <a:rPr lang="en-US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m:rPr>
                        <m:sty m:val="p"/>
                      </m:rPr>
                      <a:rPr lang="pl-PL" altLang="bg-BG" sz="20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t</m:t>
                    </m:r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S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pl-PL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11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pl-PL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𝑇</m:t>
                            </m:r>
                          </m:e>
                          <m:sub>
                            <m:r>
                              <a:rPr lang="pl-PL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den>
                    </m:f>
                    <m:sSubSup>
                      <m:sSubSup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SupPr>
                      <m:e>
                        <m:r>
                          <a:rPr lang="pl-PL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  <m:sup>
                        <m:r>
                          <a:rPr lang="pl-PL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0</m:t>
                        </m:r>
                      </m:sub>
                      <m:sup>
                        <m: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v</m:t>
                        </m:r>
                      </m:e>
                    </m:nary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f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t,v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)dv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sSub>
                          <m:sSubPr>
                            <m:ctrlPr>
                              <a:rPr lang="en-US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i="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m:rPr>
                        <m:sty m:val="p"/>
                      </m:rPr>
                      <a:rPr lang="pl-PL" altLang="bg-BG" sz="20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t</m:t>
                    </m:r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0</m:t>
                        </m:r>
                      </m:sub>
                      <m:sup>
                        <m: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v</m:t>
                        </m:r>
                      </m:e>
                    </m:nary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f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t,v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)dv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l-PL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f</m:t>
                            </m:r>
                          </m:e>
                          <m:sub>
                            <m:r>
                              <a:rPr lang="en-US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i="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</m:oMath>
                </a14:m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32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i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sub>
                    </m:sSub>
                    <m:r>
                      <a:rPr lang="en-US" altLang="bg-BG" sz="200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b>
                        <m: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i="1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  <a:blipFill rotWithShape="0">
                <a:blip r:embed="rId2"/>
                <a:stretch>
                  <a:fillRect t="-1215" r="-284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8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 – Уравнение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</p:spPr>
            <p:txBody>
              <a:bodyPr>
                <a:normAutofit fontScale="85000" lnSpcReduction="20000"/>
              </a:bodyPr>
              <a:lstStyle/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Параметри, участващи в еволюционното уравнение за концентрацията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i="1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на 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T: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sSub>
                          <m:sSubPr>
                            <m:ctrlPr>
                              <a:rPr lang="en-US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m:rPr>
                        <m:sty m:val="p"/>
                      </m:rPr>
                      <a:rPr lang="pl-PL" altLang="bg-BG" sz="20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t</m:t>
                    </m:r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S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pl-PL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bg-BG" sz="2000" b="0" i="0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11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altLang="bg-BG" sz="20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pl-PL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𝑇</m:t>
                            </m:r>
                          </m:e>
                          <m:sub>
                            <m:r>
                              <a:rPr lang="pl-PL" altLang="bg-BG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den>
                    </m:f>
                    <m:sSubSup>
                      <m:sSubSup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SupPr>
                      <m:e>
                        <m:r>
                          <a:rPr lang="pl-PL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  <m:sup>
                        <m:r>
                          <a:rPr lang="pl-PL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pl-PL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0</m:t>
                        </m:r>
                      </m:sub>
                      <m:sup>
                        <m: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v</m:t>
                        </m:r>
                      </m:e>
                    </m:nary>
                    <m:sSub>
                      <m:sSubPr>
                        <m:ctrlPr>
                          <a:rPr lang="en-US" altLang="bg-BG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f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t,v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)dv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S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pl-PL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–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описва продукцията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на </a:t>
                </a: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от източници в организма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:r>
                  <a:rPr lang="pl-PL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11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pl-PL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𝑇</m:t>
                            </m:r>
                          </m:e>
                          <m:sub>
                            <m:r>
                              <a:rPr lang="pl-PL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den>
                    </m:f>
                    <m:sSubSup>
                      <m:sSubSup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SupPr>
                      <m:e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  <m:sup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 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логистичен член, описващ </a:t>
                </a:r>
                <a:r>
                  <a:rPr lang="bg-BG" altLang="bg-BG" sz="2000" kern="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пролиферацията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на съществуващите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					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клетки-мишени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,  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максимална степен на </a:t>
                </a:r>
                <a:r>
                  <a:rPr lang="bg-BG" altLang="bg-BG" sz="2000" kern="0" dirty="0" err="1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пролиферация</a:t>
                </a:r>
                <a:endParaRPr lang="bg-BG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bg-BG" altLang="bg-BG" sz="2000" i="1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</m:t>
                        </m:r>
                      </m:e>
                      <m:sub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концентрация на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клетките-мишени, при която </a:t>
                </a:r>
                <a:r>
                  <a:rPr lang="bg-BG" altLang="bg-BG" kern="0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пролиферацията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се прекратява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степен на естествена смъртност на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i="1" kern="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Arial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степен на унищожаване на </a:t>
                </a: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от имунните клетки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предполага се, че тя е пропорционална на концентрацията на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клетките-мишени и на активността на имунните клетки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 </a:t>
                </a:r>
                <a:endParaRPr lang="en-US" altLang="bg-BG" sz="2000" i="1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  <a:blipFill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6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 – Уравнение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</p:spPr>
            <p:txBody>
              <a:bodyPr>
                <a:normAutofit/>
              </a:bodyPr>
              <a:lstStyle/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Параметри, участващи в еволюционното уравнение за концентрацията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на увредените клетки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D: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l-PL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sSub>
                          <m:sSubPr>
                            <m:ctrlP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n</m:t>
                            </m:r>
                          </m:e>
                          <m:sub>
                            <m: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l-PL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m:rPr>
                        <m:sty m:val="p"/>
                      </m:rPr>
                      <a:rPr lang="pl-PL" altLang="bg-BG" sz="20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t</m:t>
                    </m:r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0</m:t>
                        </m:r>
                      </m:sub>
                      <m:sup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v</m:t>
                        </m:r>
                      </m:e>
                    </m:nary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f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t,v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)dv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степен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естествена смъртност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увредените клетки </a:t>
                </a:r>
                <a:endParaRPr lang="bg-BG" altLang="bg-BG" sz="2000" i="1" kern="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Arial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bg-BG" altLang="bg-BG" sz="2000" i="1" kern="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Arial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13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както в предишното уравнение</a:t>
                </a:r>
                <a:endParaRPr lang="en-US" altLang="bg-BG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</a:t>
                </a:r>
                <a:endParaRPr lang="en-US" altLang="bg-BG" sz="2000" i="1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  <a:blipFill rotWithShape="0">
                <a:blip r:embed="rId2"/>
                <a:stretch>
                  <a:fillRect t="-1215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4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 – Уравнение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</p:spPr>
            <p:txBody>
              <a:bodyPr>
                <a:normAutofit fontScale="85000" lnSpcReduction="20000"/>
              </a:bodyPr>
              <a:lstStyle/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Параметри, участващи в еволюционното уравнение за плътността на разпределение</a:t>
                </a:r>
                <a:r>
                  <a:rPr lang="bg-BG" altLang="bg-BG" i="1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b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altLang="bg-BG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на имунните клетки</a:t>
                </a:r>
                <a:r>
                  <a:rPr lang="bg-BG" altLang="bg-BG" i="1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:r>
                  <a:rPr lang="en-US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I: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𝜕</m:t>
                        </m:r>
                        <m:sSub>
                          <m:sSubPr>
                            <m:ctrlP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bg-BG" sz="2000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f</m:t>
                            </m:r>
                          </m:e>
                          <m:sub>
                            <m:r>
                              <a:rPr lang="en-US" altLang="bg-BG" sz="20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t</m:t>
                        </m:r>
                      </m:den>
                    </m:f>
                    <m:r>
                      <a:rPr lang="en-US" altLang="bg-BG" sz="20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</m:oMath>
                </a14:m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p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32</m:t>
                        </m:r>
                      </m:sub>
                    </m:sSub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sub>
                    </m:sSub>
                    <m:r>
                      <a:rPr lang="en-US" altLang="bg-BG" sz="20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b>
                        <m: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	</a:t>
                </a: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d</m:t>
                        </m:r>
                      </m:e>
                      <m:sub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-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степен на естествена смъртност на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 увредените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-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степен на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производство на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имунните </a:t>
                </a: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клетки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предполага се, че тя е пропорционална на концентрацията на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увредените </a:t>
                </a:r>
                <a:r>
                  <a:rPr lang="bg-BG" altLang="bg-BG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клетки</a:t>
                </a: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i="1" kern="0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Arial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sz="20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f</m:t>
                        </m:r>
                      </m:e>
                      <m:sub>
                        <m:r>
                          <a:rPr lang="en-US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altLang="bg-BG" sz="20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t,u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означава плътността на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разпределение </a:t>
                </a:r>
                <a:r>
                  <a:rPr lang="bg-BG" altLang="bg-BG" kern="0" dirty="0">
                    <a:solidFill>
                      <a:srgbClr val="000000"/>
                    </a:solidFill>
                    <a:latin typeface="Arial"/>
                    <a:cs typeface="Arial"/>
                  </a:rPr>
                  <a:t>на имунните клетки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с активност </a:t>
                </a:r>
                <a14:m>
                  <m:oMath xmlns:m="http://schemas.openxmlformats.org/officeDocument/2006/math">
                    <m:r>
                      <a:rPr lang="en-US" altLang="bg-BG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altLang="bg-BG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във време 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Концентрацията на имунните клетки е</a:t>
                </a: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:r>
                  <a:rPr lang="bg-BG" altLang="bg-BG" sz="2000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bg-BG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n</m:t>
                        </m:r>
                      </m:e>
                      <m:sub>
                        <m:r>
                          <a:rPr lang="en-US" altLang="bg-BG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(t</a:t>
                </a:r>
                <a:r>
                  <a:rPr lang="en-US" altLang="bg-BG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bg-BG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bg-BG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altLang="bg-BG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US" altLang="bg-BG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bg-BG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bg-BG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𝑑𝑢</m:t>
                        </m:r>
                      </m:e>
                    </m:nary>
                  </m:oMath>
                </a14:m>
                <a:endParaRPr lang="en-US" altLang="bg-BG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None/>
                </a:pPr>
                <a:r>
                  <a:rPr lang="en-US" altLang="bg-BG" sz="2000" kern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Arial"/>
                  </a:rPr>
                  <a:t>       </a:t>
                </a:r>
                <a:endParaRPr lang="en-US" altLang="bg-BG" sz="2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90000"/>
                  </a:lnSpc>
                  <a:spcBef>
                    <a:spcPct val="20000"/>
                  </a:spcBef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bg-BG" sz="2000" i="1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90"/>
                <a:ext cx="8596668" cy="4514530"/>
              </a:xfrm>
              <a:blipFill>
                <a:blip r:embed="rId2"/>
                <a:stretch>
                  <a:fillRect t="-1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4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заболяване– Параметри и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начални усл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овия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  </a:t>
            </a:r>
            <a:endParaRPr lang="en-US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834640"/>
                <a:ext cx="8596668" cy="3206722"/>
              </a:xfrm>
            </p:spPr>
            <p:txBody>
              <a:bodyPr>
                <a:normAutofit/>
              </a:bodyPr>
              <a:lstStyle/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Всички параметри на модела се предполагат неотрицателни</a:t>
                </a: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i="1" kern="0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Горната система от 3 </a:t>
                </a:r>
                <a:r>
                  <a:rPr lang="bg-BG" altLang="bg-BG" i="1" kern="0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интегро</a:t>
                </a: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-диференциални уравнения се допълва с неотрицателни начални условия</a:t>
                </a:r>
                <a:r>
                  <a:rPr lang="pl-PL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: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g-BG" i="1">
                        <a:latin typeface="Cambria Math" panose="02040503050406030204" pitchFamily="18" charset="0"/>
                      </a:rPr>
                      <m:t>​  </m:t>
                    </m:r>
                  </m:oMath>
                </a14:m>
                <a:endParaRPr lang="en-US" i="1" dirty="0" smtClean="0">
                  <a:latin typeface="Arial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i="1" dirty="0" smtClean="0">
                  <a:latin typeface="Arial"/>
                </a:endParaRPr>
              </a:p>
              <a:p>
                <a:pPr marL="0" indent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:endParaRPr lang="en-US" i="1" dirty="0">
                  <a:latin typeface="Arial"/>
                </a:endParaRPr>
              </a:p>
              <a:p>
                <a:pPr mar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8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altLang="bg-BG" sz="2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altLang="bg-BG" sz="28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en-US" altLang="bg-BG" sz="2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altLang="bg-BG" sz="2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d>
                          <m:dPr>
                            <m:ctrlP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</m:d>
                    <m:r>
                      <a:rPr lang="en-US" altLang="bg-BG" sz="2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altLang="bg-BG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bg-BG" sz="2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  <m:sup>
                        <m:d>
                          <m:dPr>
                            <m:ctrlP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8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(u)</a:t>
                </a:r>
                <a:endParaRPr lang="ru-RU" altLang="bg-BG" sz="2800" i="1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834640"/>
                <a:ext cx="8596668" cy="3206722"/>
              </a:xfrm>
              <a:blipFill>
                <a:blip r:embed="rId2"/>
                <a:stretch>
                  <a:fillRect t="-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6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 - означения</a:t>
            </a:r>
            <a:endParaRPr lang="en-US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i="1" kern="0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За да се формулира следващата теорема, се въвеждат означенията</a:t>
                </a:r>
                <a:r>
                  <a:rPr lang="pl-PL" altLang="bg-BG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:</a:t>
                </a:r>
                <a:endParaRPr lang="en-US" altLang="bg-BG" i="1" kern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i="1" kern="0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marL="0" indent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:endParaRPr lang="en-US" i="1" dirty="0">
                  <a:latin typeface="Arial"/>
                </a:endParaRPr>
              </a:p>
              <a:p>
                <a:pPr mar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X={f =</a:t>
                </a:r>
                <a:r>
                  <a:rPr lang="bg-BG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):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|&lt;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|&lt;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(0,1)}</m:t>
                    </m:r>
                  </m:oMath>
                </a14:m>
                <a:r>
                  <a:rPr lang="en-US" altLang="bg-BG" sz="28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:endParaRPr lang="en-US" sz="28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={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 =</a:t>
                </a:r>
                <a:r>
                  <a:rPr lang="bg-BG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m:rPr>
                        <m:nor/>
                      </m:rPr>
                      <a:rPr lang="en-US" sz="2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.}.</m:t>
                    </m:r>
                  </m:oMath>
                </a14:m>
                <a:endParaRPr lang="ru-RU" altLang="bg-BG" sz="2800" i="1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7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Кинетичен м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o</a:t>
            </a:r>
            <a:r>
              <a:rPr lang="bg-BG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>дел на автоимунно 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заболяване - Теорема</a:t>
            </a:r>
            <a:endParaRPr lang="en-US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i="1" kern="0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sz="2000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Може да бъде доказана следната Теорема:</a:t>
                </a:r>
                <a:endParaRPr lang="en-US" altLang="bg-BG" sz="2000" i="1" kern="0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sz="2400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Нека</a:t>
                </a:r>
                <a:r>
                  <a:rPr lang="en-US" sz="2400" i="1" kern="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sz="24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𝑆</m:t>
                        </m:r>
                      </m:e>
                      <m:sub>
                        <m:r>
                          <a:rPr lang="en-US" sz="24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sSup>
                      <m:sSupPr>
                        <m:ctrlPr>
                          <a:rPr lang="en-US" sz="24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𝐶</m:t>
                        </m:r>
                      </m:e>
                      <m:sup>
                        <m:r>
                          <a:rPr lang="en-US" sz="24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([0,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);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). T</a:t>
                </a:r>
                <a:r>
                  <a:rPr lang="bg-BG" sz="240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огава</a:t>
                </a:r>
                <a:endParaRPr lang="en-US" sz="24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 всяко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T&gt;0 </a:t>
                </a:r>
                <a:r>
                  <a:rPr lang="bg-BG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съществува единствено решение</a:t>
                </a:r>
                <a:endParaRPr lang="en-US" sz="24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/>
                      </a:rPr>
                      <m:t>𝑓</m:t>
                    </m:r>
                    <m:r>
                      <a:rPr lang="en-US" sz="24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∈</m:t>
                    </m:r>
                    <m:sSup>
                      <m:sSupPr>
                        <m:ctrlPr>
                          <a:rPr lang="en-US" sz="2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𝐶</m:t>
                        </m:r>
                      </m:e>
                      <m:sup>
                        <m:r>
                          <a:rPr lang="en-US" sz="2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X)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∩</m:t>
                    </m:r>
                    <m:sSup>
                      <m:sSupPr>
                        <m:ctrlPr>
                          <a:rPr lang="en-US" sz="2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𝐶</m:t>
                        </m:r>
                      </m:e>
                      <m:sup>
                        <m:r>
                          <a:rPr lang="en-US" sz="24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bg-BG" sz="24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моделната система</a:t>
                </a:r>
                <a:endParaRPr lang="en-US" sz="24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sz="2400" i="1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bg-BG" altLang="bg-BG" sz="2400" i="1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начални условия</a:t>
                </a:r>
                <a:r>
                  <a:rPr lang="en-US" altLang="bg-BG" sz="2400" i="1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bg-BG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(0)</m:t>
                        </m:r>
                      </m:sup>
                    </m:sSup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sSubSup>
                      <m:sSubSupPr>
                        <m:ctrlP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d>
                          <m:dPr>
                            <m:ctrlPr>
                              <a:rPr lang="en-US" altLang="bg-BG" sz="2400" b="0" i="1" kern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400" b="0" i="1" kern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altLang="bg-BG" sz="2400" kern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d>
                          <m:dPr>
                            <m:ctrlPr>
                              <a:rPr lang="en-US" altLang="bg-BG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en-US" altLang="bg-BG" sz="2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altLang="bg-BG" sz="2400" kern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  <m:sup>
                        <m:d>
                          <m:dPr>
                            <m:ctrlPr>
                              <a:rPr lang="en-US" altLang="bg-BG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bg-BG" sz="2400" i="1" ker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altLang="bg-BG" sz="2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altLang="bg-BG" sz="24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(0)</m:t>
                        </m:r>
                      </m:sup>
                    </m:sSup>
                    <m:r>
                      <a:rPr lang="en-US" altLang="bg-BG" sz="24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en-US" altLang="bg-BG" sz="24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p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altLang="bg-BG" sz="2400" b="0" i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sz="24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Решението </a:t>
                </a:r>
                <a:r>
                  <a:rPr lang="bg-BG" altLang="bg-BG" sz="24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притежава свойството</a:t>
                </a:r>
                <a:r>
                  <a:rPr lang="en-US" altLang="bg-BG" sz="2400" i="1" kern="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  <m:r>
                      <a:rPr lang="en-US" altLang="bg-BG" sz="24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sSup>
                      <m:sSupPr>
                        <m:ctrlP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p>
                        <m:r>
                          <a:rPr lang="en-US" altLang="bg-BG" sz="24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p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∀</m:t>
                    </m:r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</m:t>
                        </m:r>
                        <m:r>
                          <a:rPr lang="en-US" altLang="bg-BG" sz="24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</m:d>
                    <m:r>
                      <a:rPr lang="en-US" altLang="bg-BG" sz="24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altLang="bg-BG" sz="2400" i="1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8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 smtClean="0">
                <a:solidFill>
                  <a:srgbClr val="2D8EAE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bg-BG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Моделната начална задача е решена числено с помощта на функцията </a:t>
            </a:r>
            <a:r>
              <a:rPr lang="en-US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ode15s </a:t>
            </a:r>
            <a:r>
              <a:rPr lang="bg-BG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от пакета </a:t>
            </a:r>
            <a:r>
              <a:rPr lang="en-US" altLang="bg-BG" dirty="0" err="1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Matlab</a:t>
            </a:r>
            <a:r>
              <a:rPr lang="bg-BG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 след подходяща </a:t>
            </a:r>
            <a:r>
              <a:rPr lang="bg-BG" altLang="bg-BG" dirty="0" err="1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дискретизация</a:t>
            </a:r>
            <a:r>
              <a:rPr lang="bg-BG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 по променливата </a:t>
            </a:r>
            <a:r>
              <a:rPr lang="pl-PL" altLang="bg-BG" i="1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u</a:t>
            </a:r>
            <a:r>
              <a:rPr lang="en-US" altLang="bg-BG" dirty="0" smtClean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. </a:t>
            </a: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Courier New" panose="02070309020205020404" pitchFamily="49" charset="0"/>
              <a:buChar char="o"/>
            </a:pPr>
            <a:endParaRPr lang="en-US" altLang="bg-BG" i="1" dirty="0">
              <a:solidFill>
                <a:srgbClr val="000000"/>
              </a:solidFill>
              <a:latin typeface="Arial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altLang="bg-B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ode15s </a:t>
            </a:r>
            <a:r>
              <a:rPr lang="bg-BG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bg-BG" altLang="bg-BG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многостъпков</a:t>
            </a:r>
            <a:r>
              <a:rPr lang="bg-BG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bg-BG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солвър</a:t>
            </a:r>
            <a:r>
              <a:rPr lang="bg-BG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системи </a:t>
            </a:r>
            <a:r>
              <a:rPr lang="en-US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 </a:t>
            </a:r>
            <a:r>
              <a:rPr lang="bg-BG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използващ формули за числено диференциране</a:t>
            </a:r>
            <a:r>
              <a:rPr lang="en-US" altLang="bg-B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bg-BG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pl-PL" altLang="bg-BG" i="1" dirty="0">
              <a:solidFill>
                <a:srgbClr val="000000"/>
              </a:solidFill>
              <a:latin typeface="Arial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>
                <a:solidFill>
                  <a:srgbClr val="2D8EA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</p:spPr>
            <p:txBody>
              <a:bodyPr>
                <a:normAutofit/>
              </a:bodyPr>
              <a:lstStyle/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Целта беше да се изследва ролята на максималната степен на </a:t>
                </a:r>
                <a:r>
                  <a:rPr lang="bg-BG" altLang="bg-BG" dirty="0" err="1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пролиферация</a:t>
                </a:r>
                <a:r>
                  <a:rPr lang="bg-BG" alt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 на клетките-мишени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en-US" altLang="bg-BG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alt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 </a:t>
                </a:r>
                <a:r>
                  <a:rPr lang="bg-BG" alt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и на степента на </a:t>
                </a:r>
                <a:r>
                  <a:rPr lang="bg-BG" altLang="bg-BG" dirty="0" err="1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пролиферация</a:t>
                </a:r>
                <a:r>
                  <a:rPr lang="bg-BG" alt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 на имунните клетки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en-US" altLang="bg-BG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32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За начални условия беше избрано наличие на определено количество клетки-мишени, малко количество разрушени клетки и много малко количество имунни клетки с ниска активност</a:t>
                </a:r>
                <a:r>
                  <a:rPr lang="en-US" dirty="0" smtClean="0">
                    <a:solidFill>
                      <a:schemeClr val="tx1"/>
                    </a:solidFill>
                    <a:latin typeface="Arial"/>
                    <a:cs typeface="Arial" panose="020B0604020202020204" pitchFamily="34" charset="0"/>
                  </a:rPr>
                  <a:t>:</a:t>
                </a: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dirty="0">
                  <a:solidFill>
                    <a:schemeClr val="tx1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(0)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  <m:sub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(0) = 0.5,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(0,0) = 0.01,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(0,u) = 0, u </a:t>
                </a:r>
                <a14:m>
                  <m:oMath xmlns:m="http://schemas.openxmlformats.org/officeDocument/2006/math"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 (0,1]</a:t>
                </a: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dirty="0" smtClean="0">
                  <a:solidFill>
                    <a:schemeClr val="tx1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lvl="0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Параметрите на модела бяха подбрани така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altLang="bg-B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:endParaRPr lang="en-US" altLang="bg-BG" sz="2000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marL="0" lvl="0" indent="0" algn="ctr"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9900"/>
                  </a:buClr>
                  <a:buSzPct val="6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altLang="bg-BG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(t) = 10 (</a:t>
                </a:r>
                <a14:m>
                  <m:oMath xmlns:m="http://schemas.openxmlformats.org/officeDocument/2006/math">
                    <m:r>
                      <a:rPr lang="en-US" altLang="bg-BG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altLang="bg-BG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≥0</m:t>
                    </m:r>
                  </m:oMath>
                </a14:m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𝑇</m:t>
                        </m:r>
                      </m:e>
                      <m:sub>
                        <m:r>
                          <a:rPr lang="pl-PL" altLang="bg-BG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bg-BG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altLang="bg-BG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altLang="bg-BG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r>
                      <a:rPr lang="en-US" altLang="bg-BG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d</a:t>
                </a:r>
                <a:r>
                  <a:rPr lang="en-US" altLang="bg-BG" sz="12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11</a:t>
                </a:r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=0.2, d</a:t>
                </a:r>
                <a:r>
                  <a:rPr lang="en-US" altLang="bg-BG" sz="12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13</a:t>
                </a:r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=0.1, d</a:t>
                </a:r>
                <a:r>
                  <a:rPr lang="en-US" altLang="bg-BG" sz="12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22</a:t>
                </a:r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=1.1, d</a:t>
                </a:r>
                <a:r>
                  <a:rPr lang="en-US" altLang="bg-BG" sz="12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33</a:t>
                </a:r>
                <a:r>
                  <a:rPr lang="en-US" altLang="bg-BG" sz="20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=0.1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  <a:blipFill rotWithShape="0">
                <a:blip r:embed="rId2"/>
                <a:stretch>
                  <a:fillRect t="-943" r="-354" b="-2044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6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План</a:t>
            </a:r>
            <a:endParaRPr lang="fr-FR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704011"/>
            <a:ext cx="8819957" cy="3337351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Мотивация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Имунна система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Автоимунни заболявания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Математически модел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Числени Резултати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88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>
                <a:solidFill>
                  <a:srgbClr val="2D8EA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</p:spPr>
            <p:txBody>
              <a:bodyPr>
                <a:normAutofit fontScale="92500" lnSpcReduction="20000"/>
              </a:bodyPr>
              <a:lstStyle/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err="1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Фиг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sub>
                    </m:sSub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=0.1,</m:t>
                    </m:r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</m:t>
                    </m:r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Концентрацията на клетките мишени 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здравите клетки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)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остава практически постоянна, </a:t>
                </a:r>
                <a:r>
                  <a:rPr lang="bg-BG" altLang="bg-BG" dirty="0" err="1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т.к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имунните клетки не се активират (малка продукция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</m:oMath>
                </a14:m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)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В този случай се наблюдава имунен толеранс и автоимунно заболяване не се развива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18" y="1748324"/>
            <a:ext cx="5291188" cy="30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9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>
                <a:solidFill>
                  <a:srgbClr val="2D8EA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</p:spPr>
            <p:txBody>
              <a:bodyPr>
                <a:normAutofit fontScale="92500" lnSpcReduction="20000"/>
              </a:bodyPr>
              <a:lstStyle/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err="1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Фиг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</a:t>
                </a:r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2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sub>
                    </m:sSub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=0.1,</m:t>
                    </m:r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В резултат на по-голямото производство на имунни клетки, концентрацията на клетките-мишени 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здрави клетки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)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намалява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,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докато концентрациите на разрушените клетки и имунните клетки се увеличава. В този случай пациентът може да развие автоимунно заболяване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59" y="1457572"/>
            <a:ext cx="4692835" cy="325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>
                <a:solidFill>
                  <a:srgbClr val="2D8EA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</p:spPr>
            <p:txBody>
              <a:bodyPr>
                <a:normAutofit fontScale="92500" lnSpcReduction="20000"/>
              </a:bodyPr>
              <a:lstStyle/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err="1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Фиг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sub>
                    </m:sSub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=0.5,</m:t>
                    </m:r>
                    <m:sSub>
                      <m:sSubPr>
                        <m:ctrlP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altLang="bg-BG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bg-BG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Подобно на </a:t>
                </a:r>
                <a:r>
                  <a:rPr lang="bg-BG" altLang="bg-BG" dirty="0" err="1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Фиг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 2.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След начален бърз ръст на всички клетъчни популации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, </a:t>
                </a:r>
                <a:r>
                  <a:rPr lang="bg-BG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концентрацията на клетките-мишени </a:t>
                </a:r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(</a:t>
                </a:r>
                <a:r>
                  <a:rPr lang="bg-BG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здрави клетки</a:t>
                </a:r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) </a:t>
                </a:r>
                <a:r>
                  <a:rPr lang="bg-BG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намалява</a:t>
                </a:r>
                <a:r>
                  <a:rPr lang="en-US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,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в </a:t>
                </a:r>
                <a:r>
                  <a:rPr lang="bg-BG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резултат на по-голямото производство на имунни </a:t>
                </a:r>
                <a:r>
                  <a:rPr lang="bg-BG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клетки. </a:t>
                </a:r>
                <a:r>
                  <a:rPr lang="bg-BG" altLang="bg-BG" dirty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В този случай пациентът може да развие автоимунно заболяване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  <a:blipFill rotWithShape="0">
                <a:blip r:embed="rId2"/>
                <a:stretch>
                  <a:fillRect r="-213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394" y="1457572"/>
            <a:ext cx="4625129" cy="313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bg-BG" altLang="bg-BG" sz="3200" b="1" u="sng" dirty="0">
                <a:solidFill>
                  <a:srgbClr val="2D8EAE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Числени Резултати</a:t>
            </a:r>
            <a:endParaRPr lang="en-US" altLang="bg-BG" sz="3200" b="1" u="sng" dirty="0">
              <a:solidFill>
                <a:srgbClr val="2D8EAE"/>
              </a:solidFill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</p:spPr>
            <p:txBody>
              <a:bodyPr>
                <a:normAutofit fontScale="55000" lnSpcReduction="20000"/>
              </a:bodyPr>
              <a:lstStyle/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endParaRPr lang="en-US" altLang="bg-BG" dirty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pPr defTabSz="9144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65000"/>
                  <a:buFont typeface="Courier New" panose="02070309020205020404" pitchFamily="49" charset="0"/>
                  <a:buChar char="o"/>
                </a:pPr>
                <a:r>
                  <a:rPr lang="bg-BG" altLang="bg-BG" sz="22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Фиг</a:t>
                </a:r>
                <a:r>
                  <a:rPr lang="en-US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altLang="bg-BG" sz="2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bg-BG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sub>
                    </m:sSub>
                    <m:r>
                      <a:rPr lang="en-US" altLang="bg-BG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=0.5,</m:t>
                    </m:r>
                    <m:sSub>
                      <m:sSubPr>
                        <m:ctrlPr>
                          <a:rPr lang="en-US" altLang="bg-BG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bg-BG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bg-BG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sub>
                    </m:sSub>
                    <m:r>
                      <a:rPr lang="en-US" altLang="bg-BG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bg-BG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bg-BG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bg-BG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001</m:t>
                    </m:r>
                  </m:oMath>
                </a14:m>
                <a:endParaRPr lang="en-US" altLang="bg-BG" sz="2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bg-BG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Наблюдават се периодични </a:t>
                </a:r>
                <a:r>
                  <a:rPr lang="bg-BG" altLang="bg-BG" sz="22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осцилации</a:t>
                </a:r>
                <a:r>
                  <a:rPr lang="bg-BG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В резултат на ниската продукция на имунни клетки, концентрацията на клетките-мишени се увеличава много, след което започва увеличаване на концентрацията на имунните клетки, водеща до намаляване на броя на клетките-</a:t>
                </a:r>
                <a:r>
                  <a:rPr lang="bg-BG" altLang="bg-BG" sz="22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мишении</a:t>
                </a:r>
                <a:r>
                  <a:rPr lang="bg-BG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увеличаване на разрушените клетки. Последващо намаляване на разрушените клетки води до намаляване на имунните клетки и увеличаване на клетките-мишени. Подобни повтарящи се </a:t>
                </a:r>
                <a:r>
                  <a:rPr lang="bg-BG" altLang="bg-BG" sz="22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осцилации</a:t>
                </a:r>
                <a:r>
                  <a:rPr lang="bg-BG" altLang="bg-BG" sz="22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се наблюдават понякога при пациенти с множествена склероза.</a:t>
                </a:r>
                <a:r>
                  <a:rPr lang="en-US" altLang="bg-BG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 </a:t>
                </a:r>
                <a:endParaRPr lang="bg-BG" altLang="bg-BG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  <a:p>
                <a:r>
                  <a:rPr lang="bg-BG" altLang="bg-BG" sz="2500" dirty="0" smtClean="0">
                    <a:solidFill>
                      <a:srgbClr val="000000"/>
                    </a:solidFill>
                    <a:latin typeface="Arial"/>
                    <a:cs typeface="Arial" panose="020B0604020202020204" pitchFamily="34" charset="0"/>
                  </a:rPr>
                  <a:t>Заключение. Представеният модел описва няколко типични случая на автоимунни заболявания.</a:t>
                </a:r>
                <a:endParaRPr lang="en-US" altLang="bg-BG" sz="2500" dirty="0" smtClean="0">
                  <a:solidFill>
                    <a:srgbClr val="000000"/>
                  </a:solidFill>
                  <a:latin typeface="Arial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8830" y="1930400"/>
                <a:ext cx="8596668" cy="3880773"/>
              </a:xfrm>
              <a:blipFill rotWithShape="0">
                <a:blip r:embed="rId2"/>
                <a:stretch>
                  <a:fillRect r="-425" b="-629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71" y="1457572"/>
            <a:ext cx="4905195" cy="31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87" y="2843275"/>
            <a:ext cx="9731697" cy="11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Мотивация</a:t>
            </a:r>
            <a:endParaRPr lang="fr-FR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704011"/>
            <a:ext cx="8819957" cy="3337351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Много бързо развитие на имунологията и медицината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Създават се нови лекарства и методи за лечение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Нужни са продължителни и скъпи експерименти и клинични изследвания върху хора и животни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Това може да доведе до нежелани ефекти върху участниците в тези изследвания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1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Имунна система</a:t>
            </a:r>
            <a:endParaRPr lang="en-US" altLang="bg-BG" b="1" u="sng" dirty="0">
              <a:solidFill>
                <a:srgbClr val="2D8EAE"/>
              </a:solidFill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4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ИС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е изключително адаптивна защитна система, развила се при бозайниците, за да ги защитава от инвазивни патогенни организми и ракови 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Имунитетът има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неспецифични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и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специфични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компоненти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Вроденият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неспецифичен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имунитет представлява основната резистентност срещу заболявания, с която индивидът се ражда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Придобитият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или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специфичен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адаптивен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),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имунитет изисква активността на функционираща имунна система, включваща клетки, наричани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лимфоцити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 техни продукти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Вроденият</a:t>
            </a:r>
            <a:r>
              <a:rPr lang="en-US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bg-BG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имунитет представлява </a:t>
            </a:r>
            <a:r>
              <a:rPr lang="bg-BG" altLang="bg-BG" b="1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първата защитна линия</a:t>
            </a:r>
            <a:r>
              <a:rPr lang="en-US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bg-BG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на организма срещу чужди </a:t>
            </a:r>
            <a:r>
              <a:rPr lang="bg-BG" altLang="bg-BG" i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патогени</a:t>
            </a:r>
            <a:r>
              <a:rPr lang="bg-BG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, докато се развие придобитият имунитет</a:t>
            </a:r>
            <a:r>
              <a:rPr lang="en-US" altLang="bg-BG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dirty="0"/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accent6"/>
              </a:buClr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Повечето от микроорганизмите, срещани от здравия човек, лесно се изчистват за няколко дни от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неспецифичните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защитни механизми, без да е необходимо да се активира специфичния имунитет.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5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Адаптивен Имунитет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/>
            </a:r>
            <a:b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552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Когато чуждите микроорганизми или раковите клетки преодолеят неспецифичните защитни механизми, налага се да се активира специфичният имунитет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>
              <a:lnSpc>
                <a:spcPct val="80000"/>
              </a:lnSpc>
              <a:spcBef>
                <a:spcPct val="20000"/>
              </a:spcBef>
              <a:buSzPct val="65000"/>
              <a:buNone/>
            </a:pP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Основните клетки на адаптивния имунитет са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лимфоцитите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(B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лимфоцитите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(T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Има две основни популации от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помощни Т клетки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altLang="bg-BG" b="1" i="1" kern="0" dirty="0" err="1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цитотоксични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CTL).</a:t>
            </a:r>
            <a:endParaRPr lang="en-US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>
              <a:lnSpc>
                <a:spcPct val="80000"/>
              </a:lnSpc>
              <a:spcBef>
                <a:spcPct val="20000"/>
              </a:spcBef>
              <a:buSzPct val="65000"/>
              <a:buNone/>
            </a:pP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Двете популации от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 се включват в първата форма на придобития имунитет, наречена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клетъчен имунитет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Клетъчният имунитет е насочен срещу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заразени клетки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pl-PL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altLang="bg-BG" b="1" i="1" kern="0" dirty="0" err="1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altLang="bg-BG" b="1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излъчват многобройни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цитокини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които са нужни за активирането и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пролиферацията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на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 и антиген-представящите клетки (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APC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Клетъчен Имунитет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/>
            </a:r>
            <a:b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7786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CTL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могат да разрушават модифицирани собствени клетки, в това число клетки, заразени от вируси и ракови 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SzPct val="65000"/>
              <a:buNone/>
            </a:pP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Има две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подпопулации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на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CTL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прекурсорни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(CTLP)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фекторни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(CTLE)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Когато няма взаимодействие с антигени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всички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CTL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съществуват като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прекурсори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Популацията на 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CTLP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пролиферира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след контакт с антиген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установявайки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CTL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памет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по-високи концентрации на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CTLP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специфични за антигена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 диференцирайки се в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ефекторни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цитотоксични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лимфоцити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фекторните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 отговарят за разпознаването и унищожаването на заразените клетки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 err="1" smtClean="0">
                <a:solidFill>
                  <a:srgbClr val="2D8EAE"/>
                </a:solidFill>
                <a:latin typeface="Verdana" panose="020B0604030504040204" pitchFamily="34" charset="0"/>
              </a:rPr>
              <a:t>Хуморален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 Имунитет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/>
            </a:r>
            <a:b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B-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дават начало на втората форма на придобития имунитет, наречена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хуморален имунитет</a:t>
            </a:r>
            <a:r>
              <a:rPr lang="en-US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pl-PL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pl-PL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pl-PL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b="1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Хуморалният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имунитет</a:t>
            </a:r>
            <a:r>
              <a:rPr lang="pl-PL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е насочен срещу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извънклетъчните 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патогени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вируси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).  </a:t>
            </a:r>
            <a:endParaRPr lang="en-US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b="1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л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ед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контакт с антиген,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B-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клетките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пролиферират и се диференцират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Някои от тях произвеждат разтворими </a:t>
            </a:r>
            <a:r>
              <a:rPr lang="bg-BG" altLang="bg-BG" b="1" i="1" kern="0" dirty="0" smtClean="0">
                <a:solidFill>
                  <a:srgbClr val="000000"/>
                </a:solidFill>
                <a:latin typeface="Arial"/>
                <a:cs typeface="Arial"/>
              </a:rPr>
              <a:t>антитела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имуноглобулини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),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които се прикрепят към антигена (вируса) и го елиминират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Имунен Толеранс</a:t>
            </a:r>
            <a:r>
              <a:rPr lang="en-US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85999"/>
            <a:ext cx="8596668" cy="405245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Състояние, при което няма реакция на имунната система спрямо антиген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Специфичност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втотолеранс</a:t>
            </a: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Индуциран толеранс</a:t>
            </a:r>
            <a:endParaRPr lang="en-US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Механизмите могат да бъдат различни, но ефектите могат да са подобни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endParaRPr lang="pl-PL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Процеси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клонална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анергия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клонално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заличаване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антигенно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секвестиране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bg-BG" altLang="bg-BG" i="1" kern="0" dirty="0" err="1">
                <a:solidFill>
                  <a:srgbClr val="000000"/>
                </a:solidFill>
                <a:latin typeface="Arial"/>
                <a:cs typeface="Arial"/>
              </a:rPr>
              <a:t>антигенно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 игнориране</a:t>
            </a:r>
            <a:endParaRPr lang="pl-PL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Централен толеранс</a:t>
            </a: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индуциран в </a:t>
            </a:r>
            <a:r>
              <a:rPr lang="bg-BG" altLang="bg-BG" i="1" kern="0" dirty="0" err="1" smtClean="0">
                <a:solidFill>
                  <a:srgbClr val="000000"/>
                </a:solidFill>
                <a:latin typeface="Arial"/>
                <a:cs typeface="Arial"/>
              </a:rPr>
              <a:t>тимуса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или костния мозък)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 Периферен толеранс </a:t>
            </a:r>
            <a:r>
              <a:rPr lang="en-US" altLang="bg-BG" i="1" kern="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индуциран в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други тъкани или лимфните възли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pl-PL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A</a:t>
            </a:r>
            <a:r>
              <a:rPr lang="bg-BG" altLang="bg-BG" b="1" u="sng" dirty="0" err="1" smtClean="0">
                <a:solidFill>
                  <a:srgbClr val="2D8EAE"/>
                </a:solidFill>
                <a:latin typeface="Verdana" panose="020B0604030504040204" pitchFamily="34" charset="0"/>
              </a:rPr>
              <a:t>втоимунни</a:t>
            </a:r>
            <a:r>
              <a:rPr lang="bg-BG" altLang="bg-BG" b="1" u="sng" dirty="0" smtClean="0">
                <a:solidFill>
                  <a:srgbClr val="2D8EAE"/>
                </a:solidFill>
                <a:latin typeface="Verdana" panose="020B0604030504040204" pitchFamily="34" charset="0"/>
              </a:rPr>
              <a:t> заболявания</a:t>
            </a:r>
            <a: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  <a:t/>
            </a:r>
            <a:br>
              <a:rPr lang="en-US" altLang="bg-BG" b="1" u="sng" dirty="0">
                <a:solidFill>
                  <a:srgbClr val="2D8EAE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7895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Това е група от заболявания, при които имунната система унищожава собствени клетки или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тъкани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bg-BG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pl-PL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е са свързани с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нарушение на правилното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прилагане на имунния толеранс от имунните клетки, които </a:t>
            </a:r>
            <a:r>
              <a:rPr lang="bg-BG" altLang="bg-BG" i="1" kern="0" dirty="0">
                <a:solidFill>
                  <a:srgbClr val="000000"/>
                </a:solidFill>
                <a:latin typeface="Arial"/>
                <a:cs typeface="Arial"/>
              </a:rPr>
              <a:t>атакуват собствени клетки или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тъкани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bg-BG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Известни са над 80 такива заболявания, като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bg-BG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             - Инсулинова резистентност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             - Ревматоиден артрит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             - Тиреоидит на Хашимото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             - Множествена склероза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             - Витилиго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endParaRPr lang="bg-BG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 Причини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замърсена среда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стерилна среда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стрес</a:t>
            </a:r>
            <a:r>
              <a:rPr lang="en-US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bg-BG" altLang="bg-BG" i="1" kern="0" dirty="0" smtClean="0">
                <a:solidFill>
                  <a:srgbClr val="000000"/>
                </a:solidFill>
                <a:latin typeface="Arial"/>
                <a:cs typeface="Arial"/>
              </a:rPr>
              <a:t>инфекции и други</a:t>
            </a:r>
            <a:endParaRPr lang="bg-BG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bg-BG" altLang="bg-BG" i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SzPct val="65000"/>
              <a:buNone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SzPct val="65000"/>
              <a:buFont typeface="Courier New" panose="02070309020205020404" pitchFamily="49" charset="0"/>
              <a:buChar char="o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en-US" altLang="bg-BG" i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8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3265</TotalTime>
  <Words>936</Words>
  <PresentationFormat>Widescreen</PresentationFormat>
  <Paragraphs>246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Courier New</vt:lpstr>
      <vt:lpstr>Times New Roman</vt:lpstr>
      <vt:lpstr>Trebuchet MS</vt:lpstr>
      <vt:lpstr>Verdana</vt:lpstr>
      <vt:lpstr>Wingdings</vt:lpstr>
      <vt:lpstr>Wingdings 3</vt:lpstr>
      <vt:lpstr>Facet</vt:lpstr>
      <vt:lpstr>Върху един кинетичен модел на автоимунни заболявания</vt:lpstr>
      <vt:lpstr>План</vt:lpstr>
      <vt:lpstr>Мотивация</vt:lpstr>
      <vt:lpstr>Имунна система</vt:lpstr>
      <vt:lpstr>Адаптивен Имунитет </vt:lpstr>
      <vt:lpstr>Клетъчен Имунитет </vt:lpstr>
      <vt:lpstr>Хуморален Имунитет </vt:lpstr>
      <vt:lpstr>Имунен Толеранс </vt:lpstr>
      <vt:lpstr>Aвтоимунни заболявания </vt:lpstr>
      <vt:lpstr>Кинетичен мoдел на автоимунно заболяване - Активност </vt:lpstr>
      <vt:lpstr>Кинетичен мoдел на автоимунно заболяване</vt:lpstr>
      <vt:lpstr>Кинетичен мoдел на автоимунно заболяване – Уравнение 1</vt:lpstr>
      <vt:lpstr>Кинетичен мoдел на автоимунно заболяване – Уравнение 2</vt:lpstr>
      <vt:lpstr>Кинетичен мoдел на автоимунно заболяване – Уравнение 3</vt:lpstr>
      <vt:lpstr>Кинетичен мoдел на автоимунно заболяване– Параметри и начални условия  </vt:lpstr>
      <vt:lpstr>Кинетичен мoдел на автоимунно заболяване - означения</vt:lpstr>
      <vt:lpstr>Кинетичен мoдел на автоимунно заболяване - Теорема</vt:lpstr>
      <vt:lpstr>Числени Резултати</vt:lpstr>
      <vt:lpstr>Числени Резултати</vt:lpstr>
      <vt:lpstr>Числени Резултати</vt:lpstr>
      <vt:lpstr>Числени Резултати</vt:lpstr>
      <vt:lpstr>Числени Резултати</vt:lpstr>
      <vt:lpstr>Числени Резултати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2017-06-22T06:28:26Z</dcterms:created>
  <dcterms:modified xsi:type="dcterms:W3CDTF">2017-09-16T12:16:31Z</dcterms:modified>
</cp:coreProperties>
</file>